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notesSlides/notesSlide8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9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5"/>
  </p:notesMasterIdLst>
  <p:handoutMasterIdLst>
    <p:handoutMasterId r:id="rId26"/>
  </p:handoutMasterIdLst>
  <p:sldIdLst>
    <p:sldId id="257" r:id="rId5"/>
    <p:sldId id="270" r:id="rId6"/>
    <p:sldId id="317" r:id="rId7"/>
    <p:sldId id="392" r:id="rId8"/>
    <p:sldId id="411" r:id="rId9"/>
    <p:sldId id="395" r:id="rId10"/>
    <p:sldId id="396" r:id="rId11"/>
    <p:sldId id="398" r:id="rId12"/>
    <p:sldId id="397" r:id="rId13"/>
    <p:sldId id="399" r:id="rId14"/>
    <p:sldId id="393" r:id="rId15"/>
    <p:sldId id="400" r:id="rId16"/>
    <p:sldId id="404" r:id="rId17"/>
    <p:sldId id="405" r:id="rId18"/>
    <p:sldId id="401" r:id="rId19"/>
    <p:sldId id="402" r:id="rId20"/>
    <p:sldId id="406" r:id="rId21"/>
    <p:sldId id="407" r:id="rId22"/>
    <p:sldId id="412" r:id="rId23"/>
    <p:sldId id="41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5EB"/>
    <a:srgbClr val="2C0223"/>
    <a:srgbClr val="E4E3F0"/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3725" autoAdjust="0"/>
  </p:normalViewPr>
  <p:slideViewPr>
    <p:cSldViewPr snapToGrid="0">
      <p:cViewPr varScale="1">
        <p:scale>
          <a:sx n="92" d="100"/>
          <a:sy n="92" d="100"/>
        </p:scale>
        <p:origin x="48" y="20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1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C1D-F243-42AB-ADF2-E7CB4E04900E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CDBB5-5B4A-4483-935D-A7393518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1:23.2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56,'4'-1,"1"0,-1 1,0-1,1 1,-1 0,0 1,1-1,-1 1,7 2,38 15,-16-5,37 15,-49-19,0-1,0 0,0-2,1 0,38 4,20-8,-42-2,70 10,-65-4,-26-4,0 1,0 0,28 10,-27-5,1-2,0 0,0-1,0-1,39 3,14-5,1-3,-1-3,78-15,-109 14,81-1,4 1,-79-1,226-16,-56 25,-146 2,73 13,-89-8,31 7,163 9,-210-25,241-6,-124-19,-65 8,1 4,157 0,382 5,-168 4,-192 25,-17-1,311-19,-285-3,-91 2,310-7,-256-18,36-1,533 14,-594 5,341-54,-341 32,-39 6,192-9,2 26,133 5,349 1,-272 40,-168-15,1-27,-157-1,-176 2,-83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4:10.0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43,'61'-3,"89"-15,4-1,-152 19,4-1,-1 1,1-1,-1 1,1 0,-1 0,1 1,-1 0,0 0,1 0,-1 1,0-1,9 5,-6-2,-1-1,1-1,0 1,0-2,0 1,0-1,11 1,36 0,0 4,0 1,72 20,-97-21,0-1,1-1,-1-2,0-1,36-4,-13-2,-36 3,0 0,1 1,27 2,-17 1,1 0,0-3,0 0,-1-1,1-2,-1-1,0-2,32-11,-48 14,0 0,0 1,1 0,0 0,0 2,18-1,13 2,85 0,-33-6,322 1,-388 5,-1 2,1 1,49 12,-77-15,29 3,0-1,-29-1,0-1,0 1,0 0,0 0,0 0,0 0,-1 0,1 0,0 0,-1 1,1-1,-1 1,3 2,-3-3,0 0,0-1,0 1,0 0,0 0,1 0,-1-1,0 1,1-1,-1 1,0-1,1 1,-1-1,1 0,-1 0,3 0,-2 1,0-1,0 0,-1 0,1 1,0-1,0 1,0 0,2 1,-4-2,1 0,-1 0,0 0,0 0,0 0,0 1,0-1,1 0,-1 0,0 0,0 0,0 0,0 1,0-1,0 0,0 0,0 0,0 1,0-1,0 0,0 0,0 0,0 0,0 1,0-1,0 0,0 0,0 0,0 1,-1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1:23.2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56,'4'-1,"1"0,-1 1,0-1,1 1,-1 0,0 1,1-1,-1 1,7 2,38 15,-16-5,37 15,-49-19,0-1,0 0,0-2,1 0,38 4,20-8,-42-2,70 10,-65-4,-26-4,0 1,0 0,28 10,-27-5,1-2,0 0,0-1,0-1,39 3,14-5,1-3,-1-3,78-15,-109 14,81-1,4 1,-79-1,226-16,-56 25,-146 2,73 13,-89-8,31 7,163 9,-210-25,241-6,-124-19,-65 8,1 4,157 0,382 5,-168 4,-192 25,-17-1,311-19,-285-3,-91 2,310-7,-256-18,36-1,533 14,-594 5,341-54,-341 32,-39 6,192-9,2 26,133 5,349 1,-272 40,-168-15,1-27,-157-1,-176 2,-83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5:52.4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66,'46'2,"74"14,-84-11,4 3,-15-4,45 4,-53-9,1-1,-1 0,0-1,1-1,-2-1,24-9,-14 5,-9 4,0 1,0 0,0 1,34-1,70 11,-64-4,102-8,-78 1,115 9,31-5,-140-3,-53 3,-2 0,0-1,50-9,-11-4,1 2,133-3,-144 18,-36-1,37-2,-17 0,-1 1,87 13,-80-7,89 2,0-5,-125-4,-1 0,1 1,0 0,-1 1,21 6,-26-6,0 0,14 1,-15-2,0 0,-1 0,1 1,8 2,-10-1,-1-1,0 1,1 0,6 5,-10-6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6:07.2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1,'10'1,"0"0,1 0,10 4,17 2,127 12,-149-18,0-1,-1 0,1-1,0-1,0-1,19-5,-8 2,-15 5,0 0,1 0,-1 2,1-1,16 4,-11-2,28 1,16-7,18-1,-59 5,-7 1,0-1,1-1,-1 0,19-5,-25 5,-4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1:23.2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56,'4'-1,"1"0,-1 1,0-1,1 1,-1 0,0 1,1-1,-1 1,7 2,38 15,-16-5,37 15,-49-19,0-1,0 0,0-2,1 0,38 4,20-8,-42-2,70 10,-65-4,-26-4,0 1,0 0,28 10,-27-5,1-2,0 0,0-1,0-1,39 3,14-5,1-3,-1-3,78-15,-109 14,81-1,4 1,-79-1,226-16,-56 25,-146 2,73 13,-89-8,31 7,163 9,-210-25,241-6,-124-19,-65 8,1 4,157 0,382 5,-168 4,-192 25,-17-1,311-19,-285-3,-91 2,310-7,-256-18,36-1,533 14,-594 5,341-54,-341 32,-39 6,192-9,2 26,133 5,349 1,-272 40,-168-15,1-27,-157-1,-176 2,-83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2:11.7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600 1,'0'0,"-22"0,16 0,1 1,-1 0,0 1,0-1,1 1,-1 0,1 1,-10 5,-12 4,-29 14,37-16,0-1,-39 12,41-19,0 0,0 0,1-2,-27-2,-4 0,-134 2,180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3:00.7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0 123,'6'-4,"0"0,0 1,0-1,0 1,1 0,6-1,-4 2,-1 0,1 1,-1 0,1 0,0 1,15 2,6 0,-21-2,1 1,-1 1,0 0,14 4,14 4,-13-7,0 0,32-2,-50 0,-1-1,0 1,0 0,6 2,-6-1,0-1,0 0,0 0,8 0,191 4,-47-3,-95-3,67 7,40 15,-140-18,-1-2,33-2,-39-1,1 2,-1 0,0 2,40 7,-26 0,1-2,44 2,75-4,-51-14,-7 0,-92 8,1 0,-1-1,0 0,0 0,0-1,0 0,-1 0,1 0,-1 0,7-7,10-4,49-28,120-50,-185 90,0 0,-1 0,1 1,0 0,0 0,0 0,0 1,0 0,0 0,0 0,7 2,-1 1,0 0,0 1,-1 1,15 7,-18-9,0 0,0 0,1-1,0 0,-1 0,1-1,0 0,0-1,-1 1,1-2,10-1,7-2,-1-1,37-13,-58 16,0 1,1 0,-1-1,1 2,-1-1,1 0,-1 1,1 0,-1 0,1 0,0 1,-1-1,1 1,-1 0,7 3,11 4,20 6,-37-13,-1 0,0 0,0 1,0 0,5 3,5 1,64 25,-10-6,-65-24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3:27.5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1,'16'0,"5"0,-1 1,23 3,-21-2,-1-1,39-2,-15 0,18 0,64 2,-117 1,-7-1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9T03:13:58.9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1,'13'1,"0"0,0 1,0 1,-1 0,20 8,-16-5,1-1,19 3,-7 1,-26-8,1 1,0-1,0 0,0 0,0 0,0 0,6 0,73 4,-4-11,-35 6,79 9,-86-5,-1-3,71-6,-59-2,50-15,-65 13,1 1,0 2,65-3,-19 6,-55 1,0 1,0 2,0 0,32 6,-15 2,58 12,-86-19,0-1,-1 0,1-1,0-1,17-2,-20 0,0 0,13-6,-14 5,0 0,0 1,12-2,28 1,2 1,75 6,-77-1,-15-1,-20-1,0 0,-1 1,1 0,0 1,23 7,-28-6,0-1,0 0,1-1,-1 0,0 0,13-2,21 2,-35 2,-6-1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CE34E-5667-4A32-A6BA-10C7A552BC6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E34D-CFF1-4FFE-815B-D050E7ED2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43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8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51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97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82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26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35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26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57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DF802-0172-F264-A9F8-FE89EEA0D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B3024-1466-CF27-7924-932CA786D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2FD038-DEB7-E20A-F7AC-E3E68CC42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D0EE6-D53C-AA5A-90A1-F10231FFAE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67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41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4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63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63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20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55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0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5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 dirty="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anchor="t" anchorCtr="0"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600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anchor="b" anchorCtr="0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>
            <a:noAutofit/>
          </a:bodyPr>
          <a:lstStyle/>
          <a:p>
            <a:r>
              <a:rPr lang="en-US" dirty="0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D0197E-6A85-7766-6D58-A2E362C22A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8C2A1E3-47B8-7BED-02AC-6E7331221A8E}"/>
              </a:ext>
            </a:extLst>
          </p:cNvPr>
          <p:cNvSpPr txBox="1"/>
          <p:nvPr userDrawn="1"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customXml" Target="../ink/ink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11" Type="http://schemas.openxmlformats.org/officeDocument/2006/relationships/image" Target="../media/image8.png"/><Relationship Id="rId5" Type="http://schemas.openxmlformats.org/officeDocument/2006/relationships/customXml" Target="../ink/ink2.xml"/><Relationship Id="rId10" Type="http://schemas.openxmlformats.org/officeDocument/2006/relationships/customXml" Target="../ink/ink4.xml"/><Relationship Id="rId4" Type="http://schemas.openxmlformats.org/officeDocument/2006/relationships/image" Target="../media/image5.jpe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customXml" Target="../ink/ink8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9.xml"/><Relationship Id="rId11" Type="http://schemas.openxmlformats.org/officeDocument/2006/relationships/image" Target="../media/image10.png"/><Relationship Id="rId5" Type="http://schemas.openxmlformats.org/officeDocument/2006/relationships/customXml" Target="../ink/ink5.xml"/><Relationship Id="rId15" Type="http://schemas.openxmlformats.org/officeDocument/2006/relationships/image" Target="../media/image12.png"/><Relationship Id="rId10" Type="http://schemas.openxmlformats.org/officeDocument/2006/relationships/customXml" Target="../ink/ink7.xml"/><Relationship Id="rId4" Type="http://schemas.openxmlformats.org/officeDocument/2006/relationships/image" Target="../media/image5.jpeg"/><Relationship Id="rId9" Type="http://schemas.openxmlformats.org/officeDocument/2006/relationships/image" Target="../media/image9.png"/><Relationship Id="rId14" Type="http://schemas.openxmlformats.org/officeDocument/2006/relationships/customXml" Target="../ink/ink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Placeholder 13" descr="Data Points Digital background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59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3200" y="504262"/>
            <a:ext cx="5437187" cy="3372633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Freedom Paradox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2968" y="4130882"/>
            <a:ext cx="5437187" cy="1006197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</a:pPr>
            <a:r>
              <a:rPr lang="en-US" sz="6000" kern="1200" dirty="0">
                <a:latin typeface="+mn-lt"/>
                <a:ea typeface="+mn-ea"/>
                <a:cs typeface="+mn-cs"/>
              </a:rPr>
              <a:t>John 6:66-69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F418FB-1BE1-59D2-7877-40247BA3A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86185A-5759-2F26-9382-CA6401AB51A1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>
            <a:normAutofit/>
          </a:bodyPr>
          <a:lstStyle/>
          <a:p>
            <a:r>
              <a:rPr lang="en-US" sz="7500" dirty="0"/>
              <a:t>The Freedom Paradox</a:t>
            </a:r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2" y="2581941"/>
            <a:ext cx="11180258" cy="3865092"/>
          </a:xfrm>
        </p:spPr>
        <p:txBody>
          <a:bodyPr/>
          <a:lstStyle/>
          <a:p>
            <a:r>
              <a:rPr lang="en-US" sz="4500" dirty="0"/>
              <a:t>True freedom is not </a:t>
            </a:r>
            <a:r>
              <a:rPr lang="en-US" sz="4500" u="sng" dirty="0"/>
              <a:t>independence</a:t>
            </a:r>
          </a:p>
          <a:p>
            <a:r>
              <a:rPr lang="en-US" sz="5000" b="1" cap="none" dirty="0">
                <a:latin typeface="Bradley Hand ITC" panose="03070402050302030203" pitchFamily="66" charset="0"/>
              </a:rPr>
              <a:t>         </a:t>
            </a:r>
            <a:endParaRPr lang="en-US" sz="5000" b="1" cap="none" dirty="0">
              <a:solidFill>
                <a:schemeClr val="accent2">
                  <a:lumMod val="40000"/>
                  <a:lumOff val="60000"/>
                </a:schemeClr>
              </a:solidFill>
              <a:latin typeface="Bradley Hand ITC" panose="03070402050302030203" pitchFamily="66" charset="0"/>
            </a:endParaRPr>
          </a:p>
          <a:p>
            <a:r>
              <a:rPr lang="en-US" sz="4500" dirty="0"/>
              <a:t>True freedom is in </a:t>
            </a:r>
            <a:r>
              <a:rPr lang="en-US" sz="4500" u="sng" dirty="0"/>
              <a:t>dependence</a:t>
            </a:r>
          </a:p>
          <a:p>
            <a:r>
              <a:rPr lang="en-US" sz="5000" b="1" cap="none" dirty="0">
                <a:latin typeface="Bradley Hand ITC" panose="03070402050302030203" pitchFamily="66" charset="0"/>
              </a:rPr>
              <a:t>                     </a:t>
            </a:r>
            <a:endParaRPr lang="en-US" sz="5000" b="1" cap="none" dirty="0">
              <a:solidFill>
                <a:schemeClr val="accent2">
                  <a:lumMod val="40000"/>
                  <a:lumOff val="60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</p:spTree>
    <p:extLst>
      <p:ext uri="{BB962C8B-B14F-4D97-AF65-F5344CB8AC3E}">
        <p14:creationId xmlns:p14="http://schemas.microsoft.com/office/powerpoint/2010/main" val="224023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962953" cy="4788150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Applying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Freedom Paradox</a:t>
            </a:r>
          </a:p>
        </p:txBody>
      </p:sp>
      <p:pic>
        <p:nvPicPr>
          <p:cNvPr id="19" name="Picture Placeholder 32" descr="Data Points Digital background">
            <a:extLst>
              <a:ext uri="{FF2B5EF4-FFF2-40B4-BE49-F238E27FC236}">
                <a16:creationId xmlns:a16="http://schemas.microsoft.com/office/drawing/2014/main" id="{0C78861B-7979-E677-A6F5-602313732B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4AFB176B-A103-EAE4-A0D1-5555A0591C28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85064A-8677-B30E-3E6B-7AB1240518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9D007F-BDF8-8E52-C30A-1E5410577516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407045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962953" cy="4788150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Applying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Freedom Paradox</a:t>
            </a:r>
          </a:p>
        </p:txBody>
      </p:sp>
      <p:pic>
        <p:nvPicPr>
          <p:cNvPr id="19" name="Picture Placeholder 32" descr="Data Points Digital background">
            <a:extLst>
              <a:ext uri="{FF2B5EF4-FFF2-40B4-BE49-F238E27FC236}">
                <a16:creationId xmlns:a16="http://schemas.microsoft.com/office/drawing/2014/main" id="{0C78861B-7979-E677-A6F5-602313732B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4AFB176B-A103-EAE4-A0D1-5555A0591C28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B1E1F8-9284-95A0-3B74-82AC0443C08C}"/>
              </a:ext>
            </a:extLst>
          </p:cNvPr>
          <p:cNvSpPr/>
          <p:nvPr/>
        </p:nvSpPr>
        <p:spPr>
          <a:xfrm>
            <a:off x="4582274" y="0"/>
            <a:ext cx="7609726" cy="6858000"/>
          </a:xfrm>
          <a:prstGeom prst="rect">
            <a:avLst/>
          </a:prstGeom>
          <a:solidFill>
            <a:srgbClr val="E4E3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31DD90F-CD27-7132-EC5E-B09C3CD51E06}"/>
              </a:ext>
            </a:extLst>
          </p:cNvPr>
          <p:cNvSpPr txBox="1">
            <a:spLocks/>
          </p:cNvSpPr>
          <p:nvPr/>
        </p:nvSpPr>
        <p:spPr>
          <a:xfrm>
            <a:off x="5016443" y="535154"/>
            <a:ext cx="6449517" cy="14695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Make </a:t>
            </a:r>
            <a:r>
              <a:rPr lang="en-US" sz="4200" b="1" u="sng" dirty="0">
                <a:solidFill>
                  <a:srgbClr val="2C0223"/>
                </a:solidFill>
              </a:rPr>
              <a:t>Eternal</a:t>
            </a:r>
            <a:r>
              <a:rPr lang="en-US" sz="4200" b="1" dirty="0">
                <a:solidFill>
                  <a:srgbClr val="2C0223"/>
                </a:solidFill>
              </a:rPr>
              <a:t> </a:t>
            </a:r>
            <a:r>
              <a:rPr lang="en-US" sz="4200" b="1" u="sng" dirty="0">
                <a:solidFill>
                  <a:srgbClr val="2C0223"/>
                </a:solidFill>
              </a:rPr>
              <a:t>Life</a:t>
            </a:r>
            <a:r>
              <a:rPr lang="en-US" sz="4200" b="1" dirty="0">
                <a:solidFill>
                  <a:srgbClr val="2C0223"/>
                </a:solidFill>
              </a:rPr>
              <a:t> Your Overriding Priority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045447-AA40-5686-9F29-68695BE8A9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FE28D3-142C-81E2-75BB-B9829260B2B7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324111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>
            <a:normAutofit/>
          </a:bodyPr>
          <a:lstStyle/>
          <a:p>
            <a:r>
              <a:rPr lang="en-US" sz="7500" dirty="0"/>
              <a:t>ephemeral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2" y="1653069"/>
            <a:ext cx="11180258" cy="628733"/>
          </a:xfrm>
        </p:spPr>
        <p:txBody>
          <a:bodyPr/>
          <a:lstStyle/>
          <a:p>
            <a:r>
              <a:rPr lang="en-US" sz="3400" dirty="0"/>
              <a:t>Something that only lasts a very short time</a:t>
            </a:r>
            <a:endParaRPr lang="en-US" sz="3400" b="1" cap="none" dirty="0">
              <a:solidFill>
                <a:schemeClr val="accent2">
                  <a:lumMod val="40000"/>
                  <a:lumOff val="60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B4CC1361-4FE1-E50E-44AE-4342E01EA37B}"/>
              </a:ext>
            </a:extLst>
          </p:cNvPr>
          <p:cNvSpPr txBox="1">
            <a:spLocks/>
          </p:cNvSpPr>
          <p:nvPr/>
        </p:nvSpPr>
        <p:spPr>
          <a:xfrm>
            <a:off x="550862" y="2568266"/>
            <a:ext cx="11097551" cy="13320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u="sng" dirty="0"/>
              <a:t>ephemeral</a:t>
            </a:r>
            <a:r>
              <a:rPr lang="en-US" sz="7500" dirty="0"/>
              <a:t> life</a:t>
            </a:r>
            <a:endParaRPr lang="en-US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6837F6D-D5C0-F8FE-77E5-A6532B2F04A2}"/>
              </a:ext>
            </a:extLst>
          </p:cNvPr>
          <p:cNvSpPr txBox="1">
            <a:spLocks/>
          </p:cNvSpPr>
          <p:nvPr/>
        </p:nvSpPr>
        <p:spPr>
          <a:xfrm>
            <a:off x="550862" y="3671384"/>
            <a:ext cx="11180258" cy="628733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b="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/>
              <a:t>A limited, uncertain existence</a:t>
            </a:r>
            <a:endParaRPr lang="en-US" sz="3400" b="1" cap="none" dirty="0">
              <a:solidFill>
                <a:schemeClr val="accent2">
                  <a:lumMod val="40000"/>
                  <a:lumOff val="60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15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>
            <a:normAutofit/>
          </a:bodyPr>
          <a:lstStyle/>
          <a:p>
            <a:r>
              <a:rPr lang="en-US" sz="7500" u="sng" dirty="0"/>
              <a:t>Eternal</a:t>
            </a:r>
            <a:r>
              <a:rPr lang="en-US" sz="7500" dirty="0"/>
              <a:t> Life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2" y="1653068"/>
            <a:ext cx="11180258" cy="276481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00" dirty="0"/>
              <a:t>Life in the presence, power, and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400" dirty="0"/>
              <a:t>promise of God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3400" dirty="0"/>
          </a:p>
          <a:p>
            <a:r>
              <a:rPr lang="en-US" sz="3400" dirty="0"/>
              <a:t>Without limitations and without end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</p:spTree>
    <p:extLst>
      <p:ext uri="{BB962C8B-B14F-4D97-AF65-F5344CB8AC3E}">
        <p14:creationId xmlns:p14="http://schemas.microsoft.com/office/powerpoint/2010/main" val="265013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962953" cy="4788150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Applying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Freedom Paradox</a:t>
            </a:r>
          </a:p>
        </p:txBody>
      </p:sp>
      <p:pic>
        <p:nvPicPr>
          <p:cNvPr id="19" name="Picture Placeholder 32" descr="Data Points Digital background">
            <a:extLst>
              <a:ext uri="{FF2B5EF4-FFF2-40B4-BE49-F238E27FC236}">
                <a16:creationId xmlns:a16="http://schemas.microsoft.com/office/drawing/2014/main" id="{0C78861B-7979-E677-A6F5-602313732B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4AFB176B-A103-EAE4-A0D1-5555A0591C28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B1E1F8-9284-95A0-3B74-82AC0443C08C}"/>
              </a:ext>
            </a:extLst>
          </p:cNvPr>
          <p:cNvSpPr/>
          <p:nvPr/>
        </p:nvSpPr>
        <p:spPr>
          <a:xfrm>
            <a:off x="4582274" y="0"/>
            <a:ext cx="7609726" cy="6858000"/>
          </a:xfrm>
          <a:prstGeom prst="rect">
            <a:avLst/>
          </a:prstGeom>
          <a:solidFill>
            <a:srgbClr val="E4E3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14D534D-6EB0-DAA8-FB81-6641E8D33769}"/>
              </a:ext>
            </a:extLst>
          </p:cNvPr>
          <p:cNvSpPr txBox="1">
            <a:spLocks/>
          </p:cNvSpPr>
          <p:nvPr/>
        </p:nvSpPr>
        <p:spPr>
          <a:xfrm>
            <a:off x="5016442" y="2130498"/>
            <a:ext cx="6621015" cy="22940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Recognize Jesus Christ as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the Source and Resource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of </a:t>
            </a:r>
            <a:r>
              <a:rPr lang="en-US" sz="4200" b="1" u="sng" dirty="0">
                <a:solidFill>
                  <a:srgbClr val="2C0223"/>
                </a:solidFill>
              </a:rPr>
              <a:t>Eternal</a:t>
            </a:r>
            <a:r>
              <a:rPr lang="en-US" sz="4200" b="1" dirty="0">
                <a:solidFill>
                  <a:srgbClr val="2C0223"/>
                </a:solidFill>
              </a:rPr>
              <a:t> </a:t>
            </a:r>
            <a:r>
              <a:rPr lang="en-US" sz="4200" b="1" u="sng" dirty="0">
                <a:solidFill>
                  <a:srgbClr val="2C0223"/>
                </a:solidFill>
              </a:rPr>
              <a:t>Life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31DD90F-CD27-7132-EC5E-B09C3CD51E06}"/>
              </a:ext>
            </a:extLst>
          </p:cNvPr>
          <p:cNvSpPr txBox="1">
            <a:spLocks/>
          </p:cNvSpPr>
          <p:nvPr/>
        </p:nvSpPr>
        <p:spPr>
          <a:xfrm>
            <a:off x="5016443" y="535154"/>
            <a:ext cx="6449517" cy="14695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Make </a:t>
            </a:r>
            <a:r>
              <a:rPr lang="en-US" sz="4200" b="1" u="sng" dirty="0">
                <a:solidFill>
                  <a:srgbClr val="2C0223"/>
                </a:solidFill>
              </a:rPr>
              <a:t>Eternal</a:t>
            </a:r>
            <a:r>
              <a:rPr lang="en-US" sz="4200" b="1" dirty="0">
                <a:solidFill>
                  <a:srgbClr val="2C0223"/>
                </a:solidFill>
              </a:rPr>
              <a:t> </a:t>
            </a:r>
            <a:r>
              <a:rPr lang="en-US" sz="4200" b="1" u="sng" dirty="0">
                <a:solidFill>
                  <a:srgbClr val="2C0223"/>
                </a:solidFill>
              </a:rPr>
              <a:t>Life</a:t>
            </a:r>
            <a:r>
              <a:rPr lang="en-US" sz="4200" b="1" dirty="0">
                <a:solidFill>
                  <a:srgbClr val="2C0223"/>
                </a:solidFill>
              </a:rPr>
              <a:t> Your Overriding Priority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E780E8-31FE-E495-5BC7-4312BE4DDB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AA9280-124A-4B0F-EA94-1C3D95758128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169454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962953" cy="4788150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Applying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Freedom Paradox</a:t>
            </a:r>
          </a:p>
        </p:txBody>
      </p:sp>
      <p:pic>
        <p:nvPicPr>
          <p:cNvPr id="19" name="Picture Placeholder 32" descr="Data Points Digital background">
            <a:extLst>
              <a:ext uri="{FF2B5EF4-FFF2-40B4-BE49-F238E27FC236}">
                <a16:creationId xmlns:a16="http://schemas.microsoft.com/office/drawing/2014/main" id="{0C78861B-7979-E677-A6F5-602313732B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4AFB176B-A103-EAE4-A0D1-5555A0591C28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0B1E1F8-9284-95A0-3B74-82AC0443C08C}"/>
              </a:ext>
            </a:extLst>
          </p:cNvPr>
          <p:cNvSpPr/>
          <p:nvPr/>
        </p:nvSpPr>
        <p:spPr>
          <a:xfrm>
            <a:off x="4582274" y="0"/>
            <a:ext cx="7609726" cy="6858000"/>
          </a:xfrm>
          <a:prstGeom prst="rect">
            <a:avLst/>
          </a:prstGeom>
          <a:solidFill>
            <a:srgbClr val="E4E3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14D534D-6EB0-DAA8-FB81-6641E8D33769}"/>
              </a:ext>
            </a:extLst>
          </p:cNvPr>
          <p:cNvSpPr txBox="1">
            <a:spLocks/>
          </p:cNvSpPr>
          <p:nvPr/>
        </p:nvSpPr>
        <p:spPr>
          <a:xfrm>
            <a:off x="5016442" y="2130498"/>
            <a:ext cx="6621015" cy="229407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Recognize Jesus Christ as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the Source and Resource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of </a:t>
            </a:r>
            <a:r>
              <a:rPr lang="en-US" sz="4200" b="1" u="sng" dirty="0">
                <a:solidFill>
                  <a:srgbClr val="2C0223"/>
                </a:solidFill>
              </a:rPr>
              <a:t>Eternal</a:t>
            </a:r>
            <a:r>
              <a:rPr lang="en-US" sz="4200" b="1" dirty="0">
                <a:solidFill>
                  <a:srgbClr val="2C0223"/>
                </a:solidFill>
              </a:rPr>
              <a:t> </a:t>
            </a:r>
            <a:r>
              <a:rPr lang="en-US" sz="4200" b="1" u="sng" dirty="0">
                <a:solidFill>
                  <a:srgbClr val="2C0223"/>
                </a:solidFill>
              </a:rPr>
              <a:t>Life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11EBDF7-EBC7-89E8-5DB8-4FC980BDBF38}"/>
              </a:ext>
            </a:extLst>
          </p:cNvPr>
          <p:cNvSpPr txBox="1">
            <a:spLocks/>
          </p:cNvSpPr>
          <p:nvPr/>
        </p:nvSpPr>
        <p:spPr>
          <a:xfrm>
            <a:off x="5016441" y="4474438"/>
            <a:ext cx="6621015" cy="20188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Trust Jesus Christ to Experience </a:t>
            </a:r>
            <a:r>
              <a:rPr lang="en-US" sz="4200" b="1" u="sng" dirty="0">
                <a:solidFill>
                  <a:srgbClr val="2C0223"/>
                </a:solidFill>
              </a:rPr>
              <a:t>Eternal</a:t>
            </a:r>
            <a:r>
              <a:rPr lang="en-US" sz="4200" b="1" dirty="0">
                <a:solidFill>
                  <a:srgbClr val="2C0223"/>
                </a:solidFill>
              </a:rPr>
              <a:t> </a:t>
            </a:r>
            <a:r>
              <a:rPr lang="en-US" sz="4200" b="1" u="sng" dirty="0">
                <a:solidFill>
                  <a:srgbClr val="2C0223"/>
                </a:solidFill>
              </a:rPr>
              <a:t>Life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31DD90F-CD27-7132-EC5E-B09C3CD51E06}"/>
              </a:ext>
            </a:extLst>
          </p:cNvPr>
          <p:cNvSpPr txBox="1">
            <a:spLocks/>
          </p:cNvSpPr>
          <p:nvPr/>
        </p:nvSpPr>
        <p:spPr>
          <a:xfrm>
            <a:off x="5016443" y="535154"/>
            <a:ext cx="6449517" cy="14695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200" b="1" dirty="0">
                <a:solidFill>
                  <a:srgbClr val="2C0223"/>
                </a:solidFill>
              </a:rPr>
              <a:t>Make </a:t>
            </a:r>
            <a:r>
              <a:rPr lang="en-US" sz="4200" b="1" u="sng" dirty="0">
                <a:solidFill>
                  <a:srgbClr val="2C0223"/>
                </a:solidFill>
              </a:rPr>
              <a:t>Eternal</a:t>
            </a:r>
            <a:r>
              <a:rPr lang="en-US" sz="4200" b="1" dirty="0">
                <a:solidFill>
                  <a:srgbClr val="2C0223"/>
                </a:solidFill>
              </a:rPr>
              <a:t> </a:t>
            </a:r>
            <a:r>
              <a:rPr lang="en-US" sz="4200" b="1" u="sng" dirty="0">
                <a:solidFill>
                  <a:srgbClr val="2C0223"/>
                </a:solidFill>
              </a:rPr>
              <a:t>Life</a:t>
            </a:r>
            <a:r>
              <a:rPr lang="en-US" sz="4200" b="1" dirty="0">
                <a:solidFill>
                  <a:srgbClr val="2C0223"/>
                </a:solidFill>
              </a:rPr>
              <a:t> Your Overriding Priority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3A2924-A986-8798-3518-1A8C019190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D2BFDC-6410-6FC1-337C-B92FBB57E63F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98765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24" y="229396"/>
            <a:ext cx="11097551" cy="772675"/>
          </a:xfrm>
        </p:spPr>
        <p:txBody>
          <a:bodyPr>
            <a:normAutofit/>
          </a:bodyPr>
          <a:lstStyle/>
          <a:p>
            <a:r>
              <a:rPr lang="en-US" sz="5000" dirty="0"/>
              <a:t>In Christ we are free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4" y="1002071"/>
            <a:ext cx="5977847" cy="229408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From…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…the law of sin and death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…condemnation to bear the penalty of our sin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…fear of being separated from the love of God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A595719-9EB5-FA32-67F6-663D5656334A}"/>
              </a:ext>
            </a:extLst>
          </p:cNvPr>
          <p:cNvSpPr txBox="1">
            <a:spLocks/>
          </p:cNvSpPr>
          <p:nvPr/>
        </p:nvSpPr>
        <p:spPr>
          <a:xfrm>
            <a:off x="6214153" y="1279098"/>
            <a:ext cx="5977847" cy="5404241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b="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For…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…eternal life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...transformation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…open eternal access to god’s presence and favor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...a full share in his promise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…full inclusion in the people of god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…holiness and holy living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…life with purpose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…victory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…fellowship and ministry in his body, the church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dirty="0"/>
              <a:t>…revelation and understanding</a:t>
            </a:r>
          </a:p>
        </p:txBody>
      </p:sp>
    </p:spTree>
    <p:extLst>
      <p:ext uri="{BB962C8B-B14F-4D97-AF65-F5344CB8AC3E}">
        <p14:creationId xmlns:p14="http://schemas.microsoft.com/office/powerpoint/2010/main" val="257421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1026" name="Picture 2" descr="Manuel Noriega | Facts &amp; Biography | Britannica">
            <a:extLst>
              <a:ext uri="{FF2B5EF4-FFF2-40B4-BE49-F238E27FC236}">
                <a16:creationId xmlns:a16="http://schemas.microsoft.com/office/drawing/2014/main" id="{8069BA40-3293-A368-D387-9A1DE9711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47" y="1571624"/>
            <a:ext cx="44100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0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18D90-DB55-A4D7-E59B-BE946575B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1E0CB2A-395F-DFBE-683A-6021C97AF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5F2AE5-5AD6-30E1-DFEA-AA6695F3C2C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C408BEA-B356-05C1-E174-ED08FCDAC756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D2CA3C1-59D0-5C7E-43BE-8F71541EE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3D76CFF3-2C96-65F2-05DE-7BFFFE0B57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74CF029C-9AA0-52B1-A24C-AE1C5C67815C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1026" name="Picture 2" descr="Manuel Noriega | Facts &amp; Biography | Britannica">
            <a:extLst>
              <a:ext uri="{FF2B5EF4-FFF2-40B4-BE49-F238E27FC236}">
                <a16:creationId xmlns:a16="http://schemas.microsoft.com/office/drawing/2014/main" id="{F1F592AB-9D8A-2474-60AE-CDB055E4B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47" y="1571624"/>
            <a:ext cx="44100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ed: Luis Palau, Who Preached the Gospel from Portland to Latin America  and Beyond | News &amp; Reporting | Christianity Today">
            <a:extLst>
              <a:ext uri="{FF2B5EF4-FFF2-40B4-BE49-F238E27FC236}">
                <a16:creationId xmlns:a16="http://schemas.microsoft.com/office/drawing/2014/main" id="{CC07519E-96BD-C8BB-A617-8EF0BDE19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754" y="3257759"/>
            <a:ext cx="3805135" cy="213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F3BCF1-98EE-50E6-47E6-CF958C2837BB}"/>
              </a:ext>
            </a:extLst>
          </p:cNvPr>
          <p:cNvSpPr/>
          <p:nvPr/>
        </p:nvSpPr>
        <p:spPr>
          <a:xfrm>
            <a:off x="7312754" y="3291856"/>
            <a:ext cx="3794760" cy="2103120"/>
          </a:xfrm>
          <a:prstGeom prst="rect">
            <a:avLst/>
          </a:prstGeom>
          <a:solidFill>
            <a:srgbClr val="EAE5EB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Southern Baptist Evangelists">
            <a:extLst>
              <a:ext uri="{FF2B5EF4-FFF2-40B4-BE49-F238E27FC236}">
                <a16:creationId xmlns:a16="http://schemas.microsoft.com/office/drawing/2014/main" id="{D95C292D-AE3F-A474-8573-D079BD15D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221" y="1795629"/>
            <a:ext cx="1745478" cy="202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53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>
            <a:normAutofit/>
          </a:bodyPr>
          <a:lstStyle/>
          <a:p>
            <a:r>
              <a:rPr lang="en-US" sz="7500" dirty="0"/>
              <a:t>Paradox</a:t>
            </a:r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184" y="2093919"/>
            <a:ext cx="11090274" cy="2882807"/>
          </a:xfrm>
        </p:spPr>
        <p:txBody>
          <a:bodyPr/>
          <a:lstStyle/>
          <a:p>
            <a:r>
              <a:rPr lang="en-US" sz="4500" dirty="0"/>
              <a:t>idea, principle, or fact </a:t>
            </a:r>
          </a:p>
          <a:p>
            <a:r>
              <a:rPr lang="en-US" sz="4500" dirty="0"/>
              <a:t>that seems to </a:t>
            </a:r>
            <a:r>
              <a:rPr lang="en-US" sz="4500" u="heavy" dirty="0"/>
              <a:t>contradict</a:t>
            </a:r>
            <a:r>
              <a:rPr lang="en-US" sz="4500" dirty="0"/>
              <a:t> itself </a:t>
            </a:r>
          </a:p>
          <a:p>
            <a:r>
              <a:rPr lang="en-US" sz="4500" dirty="0"/>
              <a:t>but is actually </a:t>
            </a:r>
            <a:r>
              <a:rPr lang="en-US" sz="4500" u="heavy" dirty="0"/>
              <a:t>true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</p:spTree>
    <p:extLst>
      <p:ext uri="{BB962C8B-B14F-4D97-AF65-F5344CB8AC3E}">
        <p14:creationId xmlns:p14="http://schemas.microsoft.com/office/powerpoint/2010/main" val="389134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>
            <a:normAutofit/>
          </a:bodyPr>
          <a:lstStyle/>
          <a:p>
            <a:r>
              <a:rPr lang="en-US" sz="7500" dirty="0"/>
              <a:t>The Freedom Paradox</a:t>
            </a:r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2" y="2581941"/>
            <a:ext cx="11180258" cy="3865092"/>
          </a:xfrm>
        </p:spPr>
        <p:txBody>
          <a:bodyPr/>
          <a:lstStyle/>
          <a:p>
            <a:r>
              <a:rPr lang="en-US" sz="4500" dirty="0"/>
              <a:t>True freedom is not </a:t>
            </a:r>
            <a:r>
              <a:rPr lang="en-US" sz="4500" u="sng" dirty="0"/>
              <a:t>independence</a:t>
            </a:r>
          </a:p>
          <a:p>
            <a:r>
              <a:rPr lang="en-US" sz="5000" b="1" cap="none" dirty="0">
                <a:latin typeface="Bradley Hand ITC" panose="03070402050302030203" pitchFamily="66" charset="0"/>
              </a:rPr>
              <a:t>         </a:t>
            </a:r>
            <a:endParaRPr lang="en-US" sz="5000" b="1" cap="none" dirty="0">
              <a:solidFill>
                <a:schemeClr val="accent2">
                  <a:lumMod val="40000"/>
                  <a:lumOff val="60000"/>
                </a:schemeClr>
              </a:solidFill>
              <a:latin typeface="Bradley Hand ITC" panose="03070402050302030203" pitchFamily="66" charset="0"/>
            </a:endParaRPr>
          </a:p>
          <a:p>
            <a:r>
              <a:rPr lang="en-US" sz="4500" dirty="0"/>
              <a:t>True freedom is in </a:t>
            </a:r>
            <a:r>
              <a:rPr lang="en-US" sz="4500" u="sng" dirty="0"/>
              <a:t>dependence</a:t>
            </a:r>
          </a:p>
          <a:p>
            <a:r>
              <a:rPr lang="en-US" sz="5000" b="1" cap="none" dirty="0">
                <a:latin typeface="Bradley Hand ITC" panose="03070402050302030203" pitchFamily="66" charset="0"/>
              </a:rPr>
              <a:t>                     </a:t>
            </a:r>
            <a:endParaRPr lang="en-US" sz="5000" b="1" cap="none" dirty="0">
              <a:solidFill>
                <a:schemeClr val="accent2">
                  <a:lumMod val="40000"/>
                  <a:lumOff val="60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</p:spTree>
    <p:extLst>
      <p:ext uri="{BB962C8B-B14F-4D97-AF65-F5344CB8AC3E}">
        <p14:creationId xmlns:p14="http://schemas.microsoft.com/office/powerpoint/2010/main" val="283739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Passage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5000" kern="1200" dirty="0">
                <a:latin typeface="+mn-lt"/>
                <a:ea typeface="+mn-ea"/>
                <a:cs typeface="+mn-cs"/>
              </a:rPr>
              <a:t>John 6:66-69</a:t>
            </a:r>
          </a:p>
        </p:txBody>
      </p:sp>
      <p:pic>
        <p:nvPicPr>
          <p:cNvPr id="19" name="Picture Placeholder 32" descr="Data Points Digital background">
            <a:extLst>
              <a:ext uri="{FF2B5EF4-FFF2-40B4-BE49-F238E27FC236}">
                <a16:creationId xmlns:a16="http://schemas.microsoft.com/office/drawing/2014/main" id="{0C78861B-7979-E677-A6F5-602313732B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4AFB176B-A103-EAE4-A0D1-5555A0591C28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A0174A-72CA-DB66-63D7-F04E53C070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790309-83DC-16AD-3980-BBA9735DBB75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962953" cy="4788150"/>
          </a:xfr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Apprehending the </a:t>
            </a:r>
            <a:b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Freedom Paradox</a:t>
            </a:r>
          </a:p>
        </p:txBody>
      </p:sp>
      <p:pic>
        <p:nvPicPr>
          <p:cNvPr id="19" name="Picture Placeholder 32" descr="Data Points Digital background">
            <a:extLst>
              <a:ext uri="{FF2B5EF4-FFF2-40B4-BE49-F238E27FC236}">
                <a16:creationId xmlns:a16="http://schemas.microsoft.com/office/drawing/2014/main" id="{0C78861B-7979-E677-A6F5-602313732B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Title 6">
            <a:extLst>
              <a:ext uri="{FF2B5EF4-FFF2-40B4-BE49-F238E27FC236}">
                <a16:creationId xmlns:a16="http://schemas.microsoft.com/office/drawing/2014/main" id="{4AFB176B-A103-EAE4-A0D1-5555A0591C28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F6E98B-3E3B-8A8D-7AE4-3AA13DD95B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" y="5417820"/>
            <a:ext cx="1163784" cy="1280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A8C469-B44D-CBE1-04C5-9E3C9BC67A0D}"/>
              </a:ext>
            </a:extLst>
          </p:cNvPr>
          <p:cNvSpPr txBox="1"/>
          <p:nvPr/>
        </p:nvSpPr>
        <p:spPr>
          <a:xfrm>
            <a:off x="10834949" y="6253466"/>
            <a:ext cx="1309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" dirty="0">
                <a:ln w="3175">
                  <a:noFill/>
                </a:ln>
                <a:solidFill>
                  <a:schemeClr val="tx1"/>
                </a:solidFill>
                <a:latin typeface="PoetsenOne" panose="020108030300000D0203" pitchFamily="2" charset="0"/>
              </a:rPr>
              <a:t>July 5, 2026</a:t>
            </a:r>
          </a:p>
        </p:txBody>
      </p:sp>
    </p:spTree>
    <p:extLst>
      <p:ext uri="{BB962C8B-B14F-4D97-AF65-F5344CB8AC3E}">
        <p14:creationId xmlns:p14="http://schemas.microsoft.com/office/powerpoint/2010/main" val="291970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>
            <a:normAutofit/>
          </a:bodyPr>
          <a:lstStyle/>
          <a:p>
            <a:r>
              <a:rPr lang="en-US" sz="7500" dirty="0"/>
              <a:t>The Freedom Paradox</a:t>
            </a:r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98C43-2F2A-4100-89BC-593103929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3919"/>
            <a:ext cx="11180258" cy="3865092"/>
          </a:xfrm>
        </p:spPr>
        <p:txBody>
          <a:bodyPr/>
          <a:lstStyle/>
          <a:p>
            <a:r>
              <a:rPr lang="en-US" sz="4500" dirty="0"/>
              <a:t>True freedom is not </a:t>
            </a:r>
            <a:r>
              <a:rPr lang="en-US" sz="4500" u="sng" dirty="0"/>
              <a:t>independence</a:t>
            </a:r>
          </a:p>
          <a:p>
            <a:r>
              <a:rPr lang="en-US" sz="5000" b="1" cap="none" dirty="0">
                <a:latin typeface="Bradley Hand ITC" panose="03070402050302030203" pitchFamily="66" charset="0"/>
              </a:rPr>
              <a:t>         </a:t>
            </a:r>
            <a:r>
              <a:rPr lang="en-US" sz="5000" b="1" cap="none" dirty="0">
                <a:solidFill>
                  <a:schemeClr val="accent2">
                    <a:lumMod val="40000"/>
                    <a:lumOff val="60000"/>
                  </a:schemeClr>
                </a:solidFill>
                <a:latin typeface="Bradley Hand ITC" panose="03070402050302030203" pitchFamily="66" charset="0"/>
              </a:rPr>
              <a:t>freedom ≠ independence</a:t>
            </a:r>
          </a:p>
          <a:p>
            <a:r>
              <a:rPr lang="en-US" sz="4500" dirty="0"/>
              <a:t>True freedom is in </a:t>
            </a:r>
            <a:r>
              <a:rPr lang="en-US" sz="4500" u="sng" dirty="0"/>
              <a:t>dependence</a:t>
            </a:r>
          </a:p>
          <a:p>
            <a:r>
              <a:rPr lang="en-US" sz="5000" b="1" cap="none" dirty="0">
                <a:latin typeface="Bradley Hand ITC" panose="03070402050302030203" pitchFamily="66" charset="0"/>
              </a:rPr>
              <a:t>                     </a:t>
            </a:r>
            <a:r>
              <a:rPr lang="en-US" sz="5000" b="1" cap="none" dirty="0">
                <a:solidFill>
                  <a:schemeClr val="accent2">
                    <a:lumMod val="40000"/>
                    <a:lumOff val="60000"/>
                  </a:schemeClr>
                </a:solidFill>
                <a:latin typeface="Bradley Hand ITC" panose="03070402050302030203" pitchFamily="66" charset="0"/>
              </a:rPr>
              <a:t>freedom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0F9384A-CDD2-CAAD-0EF1-3540D0DA1B9B}"/>
              </a:ext>
            </a:extLst>
          </p:cNvPr>
          <p:cNvSpPr txBox="1">
            <a:spLocks/>
          </p:cNvSpPr>
          <p:nvPr/>
        </p:nvSpPr>
        <p:spPr>
          <a:xfrm>
            <a:off x="2635321" y="4859676"/>
            <a:ext cx="5994971" cy="1791129"/>
          </a:xfrm>
          <a:prstGeom prst="rect">
            <a:avLst/>
          </a:prstGeom>
        </p:spPr>
        <p:txBody>
          <a:bodyPr vert="horz" wrap="square" lIns="0" tIns="0" rIns="0" bIns="0" rtlCol="0" anchor="b">
            <a:prstTxWarp prst="textArchDown">
              <a:avLst>
                <a:gd name="adj" fmla="val 20906209"/>
              </a:avLst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b="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0" b="1" cap="none" dirty="0">
                <a:solidFill>
                  <a:schemeClr val="accent2">
                    <a:lumMod val="40000"/>
                    <a:lumOff val="60000"/>
                  </a:schemeClr>
                </a:solidFill>
                <a:latin typeface="Bradley Hand ITC" panose="03070402050302030203" pitchFamily="66" charset="0"/>
              </a:rPr>
              <a:t>dependence</a:t>
            </a:r>
          </a:p>
        </p:txBody>
      </p:sp>
    </p:spTree>
    <p:extLst>
      <p:ext uri="{BB962C8B-B14F-4D97-AF65-F5344CB8AC3E}">
        <p14:creationId xmlns:p14="http://schemas.microsoft.com/office/powerpoint/2010/main" val="20338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1026" name="Picture 2" descr="United States Declaration of Independence - Wikipedia">
            <a:extLst>
              <a:ext uri="{FF2B5EF4-FFF2-40B4-BE49-F238E27FC236}">
                <a16:creationId xmlns:a16="http://schemas.microsoft.com/office/drawing/2014/main" id="{3A8B4AA4-3E88-1EF3-5FF9-ED71D80B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0"/>
            <a:ext cx="5778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38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1026" name="Picture 2" descr="United States Declaration of Independence - Wikipedia">
            <a:extLst>
              <a:ext uri="{FF2B5EF4-FFF2-40B4-BE49-F238E27FC236}">
                <a16:creationId xmlns:a16="http://schemas.microsoft.com/office/drawing/2014/main" id="{3A8B4AA4-3E88-1EF3-5FF9-ED71D80B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0"/>
            <a:ext cx="5778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770BD6-0CBA-8598-20D9-F84265B79AB1}"/>
                  </a:ext>
                </a:extLst>
              </p14:cNvPr>
              <p14:cNvContentPartPr/>
              <p14:nvPr/>
            </p14:nvContentPartPr>
            <p14:xfrm>
              <a:off x="3637630" y="734720"/>
              <a:ext cx="4720320" cy="91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770BD6-0CBA-8598-20D9-F84265B79A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83630" y="627080"/>
                <a:ext cx="4827960" cy="30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2897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1026" name="Picture 2" descr="United States Declaration of Independence - Wikipedia">
            <a:extLst>
              <a:ext uri="{FF2B5EF4-FFF2-40B4-BE49-F238E27FC236}">
                <a16:creationId xmlns:a16="http://schemas.microsoft.com/office/drawing/2014/main" id="{3A8B4AA4-3E88-1EF3-5FF9-ED71D80B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0"/>
            <a:ext cx="5778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770BD6-0CBA-8598-20D9-F84265B79AB1}"/>
                  </a:ext>
                </a:extLst>
              </p14:cNvPr>
              <p14:cNvContentPartPr/>
              <p14:nvPr/>
            </p14:nvContentPartPr>
            <p14:xfrm>
              <a:off x="3637630" y="734720"/>
              <a:ext cx="4720320" cy="91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770BD6-0CBA-8598-20D9-F84265B79A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83630" y="627080"/>
                <a:ext cx="482796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8A2B041-08FB-6BB3-84B0-94F20C195285}"/>
                  </a:ext>
                </a:extLst>
              </p14:cNvPr>
              <p14:cNvContentPartPr/>
              <p14:nvPr/>
            </p14:nvContentPartPr>
            <p14:xfrm>
              <a:off x="5517271" y="1168625"/>
              <a:ext cx="1084680" cy="39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8A2B041-08FB-6BB3-84B0-94F20C19528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63631" y="1060625"/>
                <a:ext cx="119232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E9CCEC8-ABF6-7DEA-D2C6-14DFC5260172}"/>
                  </a:ext>
                </a:extLst>
              </p14:cNvPr>
              <p14:cNvContentPartPr/>
              <p14:nvPr/>
            </p14:nvContentPartPr>
            <p14:xfrm>
              <a:off x="8351919" y="1267985"/>
              <a:ext cx="299880" cy="12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E9CCEC8-ABF6-7DEA-D2C6-14DFC52601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98279" y="1160345"/>
                <a:ext cx="407520" cy="22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472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F3D66-0109-4903-90B9-66D0E288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7DAB968-9B52-4EFF-AD39-7657DFEA6E4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2BE440-9634-4380-B142-5DB692420C52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6F3814E-455F-456B-B1AF-7B993965A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1" name="Picture Placeholder 32" descr="Data Points Digital background">
            <a:extLst>
              <a:ext uri="{FF2B5EF4-FFF2-40B4-BE49-F238E27FC236}">
                <a16:creationId xmlns:a16="http://schemas.microsoft.com/office/drawing/2014/main" id="{4548AD87-2CB7-2AEB-622E-CDC6D5763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5562" y="252502"/>
            <a:ext cx="1047656" cy="593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3" name="Title 6">
            <a:extLst>
              <a:ext uri="{FF2B5EF4-FFF2-40B4-BE49-F238E27FC236}">
                <a16:creationId xmlns:a16="http://schemas.microsoft.com/office/drawing/2014/main" id="{C554F52E-5DEB-08E5-C7BC-6B24027E1A74}"/>
              </a:ext>
            </a:extLst>
          </p:cNvPr>
          <p:cNvSpPr txBox="1">
            <a:spLocks/>
          </p:cNvSpPr>
          <p:nvPr/>
        </p:nvSpPr>
        <p:spPr>
          <a:xfrm>
            <a:off x="11225463" y="346291"/>
            <a:ext cx="648773" cy="40885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0" dirty="0"/>
              <a:t>The </a:t>
            </a:r>
          </a:p>
          <a:p>
            <a:r>
              <a:rPr lang="en-US" sz="1000" dirty="0"/>
              <a:t>Freedom </a:t>
            </a:r>
          </a:p>
          <a:p>
            <a:r>
              <a:rPr lang="en-US" sz="1000" dirty="0"/>
              <a:t>Paradox </a:t>
            </a:r>
          </a:p>
        </p:txBody>
      </p:sp>
      <p:pic>
        <p:nvPicPr>
          <p:cNvPr id="1026" name="Picture 2" descr="United States Declaration of Independence - Wikipedia">
            <a:extLst>
              <a:ext uri="{FF2B5EF4-FFF2-40B4-BE49-F238E27FC236}">
                <a16:creationId xmlns:a16="http://schemas.microsoft.com/office/drawing/2014/main" id="{3A8B4AA4-3E88-1EF3-5FF9-ED71D80B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0"/>
            <a:ext cx="5778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770BD6-0CBA-8598-20D9-F84265B79AB1}"/>
                  </a:ext>
                </a:extLst>
              </p14:cNvPr>
              <p14:cNvContentPartPr/>
              <p14:nvPr/>
            </p14:nvContentPartPr>
            <p14:xfrm>
              <a:off x="3637630" y="734720"/>
              <a:ext cx="4720320" cy="91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770BD6-0CBA-8598-20D9-F84265B79A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83630" y="627080"/>
                <a:ext cx="482796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8133A62-1711-4498-0C8B-A609F50C541D}"/>
                  </a:ext>
                </a:extLst>
              </p14:cNvPr>
              <p14:cNvContentPartPr/>
              <p14:nvPr/>
            </p14:nvContentPartPr>
            <p14:xfrm>
              <a:off x="3537857" y="732691"/>
              <a:ext cx="216360" cy="37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8133A62-1711-4498-0C8B-A609F50C541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83857" y="625051"/>
                <a:ext cx="32400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0FE01A2-51D7-B6FE-F032-194F4828A5C2}"/>
                  </a:ext>
                </a:extLst>
              </p14:cNvPr>
              <p14:cNvContentPartPr/>
              <p14:nvPr/>
            </p14:nvContentPartPr>
            <p14:xfrm>
              <a:off x="5517467" y="1145790"/>
              <a:ext cx="1077480" cy="75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0FE01A2-51D7-B6FE-F032-194F4828A5C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63467" y="1038150"/>
                <a:ext cx="1185120" cy="29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B545F7D-6CE1-9F63-96BC-C2CC9FB0F840}"/>
                  </a:ext>
                </a:extLst>
              </p14:cNvPr>
              <p14:cNvContentPartPr/>
              <p14:nvPr/>
            </p14:nvContentPartPr>
            <p14:xfrm>
              <a:off x="8478286" y="1268550"/>
              <a:ext cx="162720" cy="36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B545F7D-6CE1-9F63-96BC-C2CC9FB0F84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424286" y="1160910"/>
                <a:ext cx="27036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271C8B4-25D3-36E5-B87B-EBA7C7F39FE1}"/>
                  </a:ext>
                </a:extLst>
              </p14:cNvPr>
              <p14:cNvContentPartPr/>
              <p14:nvPr/>
            </p14:nvContentPartPr>
            <p14:xfrm>
              <a:off x="7211446" y="4694097"/>
              <a:ext cx="802440" cy="26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271C8B4-25D3-36E5-B87B-EBA7C7F39FE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157446" y="4586097"/>
                <a:ext cx="91008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BEEC5C2-DC07-F56C-46C4-450B2669904D}"/>
                  </a:ext>
                </a:extLst>
              </p14:cNvPr>
              <p14:cNvContentPartPr/>
              <p14:nvPr/>
            </p14:nvContentPartPr>
            <p14:xfrm>
              <a:off x="6222526" y="5054097"/>
              <a:ext cx="923400" cy="331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BEEC5C2-DC07-F56C-46C4-450B2669904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168526" y="4946457"/>
                <a:ext cx="1031040" cy="24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891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{45E8AAB3-89F2-417A-B5BF-D9B7C7CCA8FC}tf33713516_win32</Template>
  <TotalTime>246</TotalTime>
  <Words>378</Words>
  <Application>Microsoft Office PowerPoint</Application>
  <PresentationFormat>Widescreen</PresentationFormat>
  <Paragraphs>148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Bradley Hand ITC</vt:lpstr>
      <vt:lpstr>Calibri</vt:lpstr>
      <vt:lpstr>Gill Sans MT</vt:lpstr>
      <vt:lpstr>PoetsenOne</vt:lpstr>
      <vt:lpstr>Walbaum Display</vt:lpstr>
      <vt:lpstr>3DFloatVTI</vt:lpstr>
      <vt:lpstr>The Freedom Paradox</vt:lpstr>
      <vt:lpstr>Paradox </vt:lpstr>
      <vt:lpstr>Passage</vt:lpstr>
      <vt:lpstr>Apprehending the  Freedom Paradox</vt:lpstr>
      <vt:lpstr>The Freedom Paradox </vt:lpstr>
      <vt:lpstr>PowerPoint Presentation</vt:lpstr>
      <vt:lpstr>PowerPoint Presentation</vt:lpstr>
      <vt:lpstr>PowerPoint Presentation</vt:lpstr>
      <vt:lpstr>PowerPoint Presentation</vt:lpstr>
      <vt:lpstr>The Freedom Paradox </vt:lpstr>
      <vt:lpstr>Applying  the  Freedom Paradox</vt:lpstr>
      <vt:lpstr>Applying  the  Freedom Paradox</vt:lpstr>
      <vt:lpstr>ephemeral</vt:lpstr>
      <vt:lpstr>Eternal Life</vt:lpstr>
      <vt:lpstr>Applying  the  Freedom Paradox</vt:lpstr>
      <vt:lpstr>Applying  the  Freedom Paradox</vt:lpstr>
      <vt:lpstr>In Christ we are free</vt:lpstr>
      <vt:lpstr>PowerPoint Presentation</vt:lpstr>
      <vt:lpstr>PowerPoint Presentation</vt:lpstr>
      <vt:lpstr>The Freedom Paradox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Freedom Paradox</dc:title>
  <dc:creator>Belkys Sowell</dc:creator>
  <cp:lastModifiedBy>Robert Sowell</cp:lastModifiedBy>
  <cp:revision>33</cp:revision>
  <dcterms:created xsi:type="dcterms:W3CDTF">2022-07-29T01:27:49Z</dcterms:created>
  <dcterms:modified xsi:type="dcterms:W3CDTF">2026-07-05T15:06:16Z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